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5" d="100"/>
          <a:sy n="95" d="100"/>
        </p:scale>
        <p:origin x="84" y="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468BD2C-7AF8-4D9B-62BA-29759DCFE2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4FBE74B-956D-02B6-CC7D-2709F3C7D8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2A59DF09-25BF-F5B0-3ACC-255E7CA21E7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E3B715B2-8DCA-F01C-AB14-44D0E4C77ED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3296248C-9877-91D4-502C-6668466F7F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3C71A4A4-94F8-26E7-AD9D-E36659EE2A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19A5F9-89E1-4B61-8A6F-5B3657F7797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616573D-2B03-EE6A-AC54-9810A1C03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1C614-9C71-44CC-9EE9-227763E21E5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DF6DF998-E844-B3B8-9B64-8D947253C4C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8341918-D649-BA44-66EC-F39C3BA345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B5B0154-05DB-F308-ADC3-4A10816F18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5550A8-4569-4134-BF3A-67CC6D45E1D3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63BA6DD-E614-092F-D3DA-442BEE78A8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BB28B33-40E7-C472-AD5E-D84A704B5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5B28CDA-48D6-1F63-CD3F-6BADF7DC4D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9A9242-7AE6-475E-AE38-3EB8BFE954B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A31B551A-7369-C2EB-1AB8-2E53A3965E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0769A98-0C6C-8705-07E5-EF05BE54C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02C9FFA-3023-E188-35AD-AFE7A2E793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D92D1C-3CF1-4538-9843-FC40B01260BB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1A4AEB15-38D1-0EFE-C400-6D345F54DAA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43568AD-A40F-B896-B064-AC9E2BBA98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873452F-6882-E639-9350-302E20826F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0472F3-3B7B-4DA8-9475-0B4844B1B9A8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6199E626-276C-7EC4-A6A4-4E182DB816B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28EA390-321B-DFD3-D9BB-9C8F0CCC9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0122EF1-C6D5-F73D-3627-E56145C2C9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B9BD8F-AC9B-46B4-B382-2E72002B3737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66CAA7F0-EE3E-633D-0F85-1D22741316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DCF85BA-26F7-75DE-6286-ED4A723F1E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3089786-6A98-FAAD-361B-8EC67E38CD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61ECC-7310-41CE-A1BF-6B7139BE39A3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3EE5D54-E5EC-B1E2-79A1-5D830335BA1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84BDB5E-2F49-5EA0-7F86-43DC4206B5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77D751D-DABA-EE6A-C1A7-B3F4D02563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CB9797-8AE9-405E-9E9D-E9CADE9552F6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C511F463-69E0-61E8-2711-F2F8C522BD9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D959663-804A-F0A1-055E-6A2685F4A7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0FAE4DC-48A1-BB48-4120-AAB436D402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F1047-A57F-4D5E-BF83-0682C8B7A5F0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127E4693-3DD2-7044-244A-5449BA2412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32B4987-AB90-F023-73F6-88D249A61E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2698827-C36E-10A7-1D5D-C495E4DA01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E71C7-81CA-48E0-B464-C6A2891E48EF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CA12F505-71C9-303B-E97D-F4FA3E206D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D37D525-B6BF-F88A-F250-7658DB0BB4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A15E9-5668-2B92-B43A-838DAFAFFE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85D20-7046-DB19-C4CC-19F08AB047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1264B-5A19-501F-982D-8620840B2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78037-E4F7-9072-D504-BB7CC52E8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D71D1-4F8F-FB69-7CBD-007FB91B6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F4091-6725-4B7D-A6E1-FBA4C9B19B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215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38BB1-7B01-F6CF-E757-4A954940C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B174D0-08AB-A2A9-C29C-28A19913C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197BD-5E7A-4350-8D26-92725CBD7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1DFA3-BB17-FE9D-AD60-C180879BE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9761A-0DC5-528C-697F-6BA4A97B6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76D35-7D60-4B15-94CC-DCF10A74EF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117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0AB5AE-CCE8-BCA0-7BC5-8E2E70F159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E16AC6-3AA5-410A-3E5C-457F7A711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6629B-FE7B-33D6-F8E8-52F3DB2C9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CADA7-C8DE-AD47-7D57-393B5F161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18392-8BD2-9DA2-EA75-FBCE6F0F5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74E72-C993-4E64-A355-664283584F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764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876F8-6B8F-3967-3043-3351B3DE5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45569-E91F-FD66-EF8F-911C7E54B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F4F48-17E7-D073-E8B3-244739ABD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26B99-903F-A397-152B-86921D2B6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41609-D80C-0775-EDB4-10968B448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3EEE2-2C16-4A3C-9E3E-283B71162F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185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0387D-98FF-DF8C-B16F-A06EFB427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5D70DB-71CA-CC23-7B65-FB0B9B820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7124D-B20F-2F70-2324-6D8D5C50E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FE379-2F52-C0FB-DC78-491424541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38FE5-3664-DE05-C4E0-D83C254CB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61B2A-1BF3-427C-8847-1112F4CE516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695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08D8F-B5FA-2E4C-3ED8-3C28D282C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417EF-2EDC-0AE9-DF25-4AD8A32516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6F30E1-DBD3-3373-FC7E-8450E154B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7BC86A-24DC-0521-1FF4-D47860D47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35AF1-5D52-5DDB-F678-99E825A7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2ADC22-A882-7B08-AB50-34817A164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20079-5591-4424-B716-9842307DA9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592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798C0-6AD5-00C2-1B19-956E60545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83E93-6A1C-D256-5821-0D59ED685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FFE6BF-DF7B-28B7-1AF0-C625A04ED2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3684E2-1FBE-077E-7D81-718ABD4AC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6D365C-1DF0-ED32-16C2-3548AE3D3E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963D3B-6CA3-D99B-671F-A3FADCE69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81A478-C184-E51B-8D2D-9528F6712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7A8D33-68DC-3D2D-FC57-BE28B3E9D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B36A4-3869-435D-9080-D0E18996BA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026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2E5E-8644-F542-5586-55F7E586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4E548E-6007-09A5-B07C-EEEC535A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8BE0FF-BCFE-69DD-A919-8667631C9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575120-3C33-732D-08DB-95DCB6A49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96FF5-687D-4C67-9275-C3D9DD6C5B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5781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E97406-8078-53F7-9D34-062BEF85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9829C8-A597-639F-1C2C-AE9CBDA8D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E4E4-F0BA-28D5-95B3-C341CF76E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24136-6E8B-4FBC-B0BE-F3B5ABED0C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282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66D4-F586-96CE-A948-7FE6286DF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341A0-3D9D-4CA0-94F1-5352521E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1B57E3-95AD-B4FF-2918-8144762F5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244C9-176B-010C-33E6-BD3641CC9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77EA0E-3FB6-6263-86C0-EE2A28D55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184BD2-C3DF-857D-0BA2-0CBED3C16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AF40B-CDB5-4161-9C2E-FFF4B0A4F6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236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75D2C-6F6D-B063-EA3A-BA16B3A3E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D54C27-C011-B8C2-251B-CC3C98DF7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4695EF-D55B-1994-6B03-B496CFA40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6CC78-B758-5A63-EFDC-8C849CB8E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216B2-7909-8BB0-CB90-B95A4242A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EB512-86FA-50A9-F13D-E9253A97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E7588-245A-497B-96FD-B8591038C2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447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FF99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1CF2BA2-A72A-87EB-8AB9-A035D69AC6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F72FF85-CC5B-44F7-9373-D10F32680D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DB5E978-6F3D-9B72-2E0F-959AC826BED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8FE13A8-0F47-E4EB-C26C-134B47B303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5B8D6A6-A023-1C53-14A0-61DFF8CB635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3FE31F-4AF1-4DE3-B555-DE6935E0A02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3">
            <a:extLst>
              <a:ext uri="{FF2B5EF4-FFF2-40B4-BE49-F238E27FC236}">
                <a16:creationId xmlns:a16="http://schemas.microsoft.com/office/drawing/2014/main" id="{B0DA4AE9-3F3B-349C-7386-0BD7C93E1DB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2514600"/>
            <a:ext cx="7058025" cy="13906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9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French Script MT" panose="03020402040607040605" pitchFamily="66" charset="0"/>
              </a:rPr>
              <a:t>The Blast Furnace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E94A14E9-A0E5-C8F9-3281-0B586B847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4196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Kristen ITC" panose="03050502040202030202" pitchFamily="66" charset="0"/>
              </a:rPr>
              <a:t>By Chan, Sam and Elly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E342E07B-1BAE-E00E-2103-313955DF3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9D9E898-AECF-EB64-1465-BE33CFF86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1000"/>
            <a:ext cx="4575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b="1">
                <a:latin typeface="Bauhaus 93" panose="04030905020B02020C02" pitchFamily="82" charset="0"/>
              </a:rPr>
              <a:t>What is a Blast Furnace?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98FC97F-F17B-2C17-DA0C-F4CA001CD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9200"/>
            <a:ext cx="38100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>
                <a:latin typeface="Kristen ITC" panose="03050502040202030202" pitchFamily="66" charset="0"/>
              </a:rPr>
              <a:t>The purpose of a blast furnace is to reduce and convert iron oxides into liquid iron called "hot metal".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>
                <a:latin typeface="Kristen ITC" panose="03050502040202030202" pitchFamily="66" charset="0"/>
              </a:rPr>
              <a:t>The blast furnace is a huge, steel stack lined with refractory brick.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>
                <a:latin typeface="Kristen ITC" panose="03050502040202030202" pitchFamily="66" charset="0"/>
              </a:rPr>
              <a:t>Iron ore, coke and limestone are put into the top, and preheated air is blown into the bottom.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CCABF902-EE62-D3E8-8B98-B5F473BE9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95400"/>
            <a:ext cx="426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1ACC3A05-FA72-1DA1-313E-1FAB7243B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143000"/>
            <a:ext cx="7848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>
                <a:latin typeface="Bauhaus 93" panose="04030905020B02020C02" pitchFamily="82" charset="0"/>
              </a:rPr>
              <a:t>Why does Iron have to be extracted in a Blast Furnace???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4F7B7808-5507-431C-7C17-1C713211B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819400"/>
            <a:ext cx="8153400" cy="265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2800">
                <a:latin typeface="Kristen ITC" panose="03050502040202030202" pitchFamily="66" charset="0"/>
              </a:rPr>
              <a:t>Iron can be extracted by the blast furnace because it can be displaced by carbon.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2800">
                <a:latin typeface="Kristen ITC" panose="03050502040202030202" pitchFamily="66" charset="0"/>
              </a:rPr>
              <a:t>This is more efficient method than electrolysis because it is more cost effective</a:t>
            </a:r>
          </a:p>
          <a:p>
            <a:pPr>
              <a:spcBef>
                <a:spcPct val="50000"/>
              </a:spcBef>
            </a:pPr>
            <a:endParaRPr lang="en-GB" altLang="en-US" sz="2800">
              <a:latin typeface="Kristen ITC" panose="03050502040202030202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5F5CD2C8-8CF5-86E2-B2B5-CB38175C0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0288" y="1419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130D5F8A-BF0A-1750-2E74-FD5352F0E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95300"/>
            <a:ext cx="6934200" cy="613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F2BA951A-E929-F2D3-8505-300D4D862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85344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Three substances are needed to enable to extraction of iron from its ore. The combined mixture is called the </a:t>
            </a:r>
            <a:r>
              <a:rPr lang="en-GB" altLang="en-US" b="1">
                <a:solidFill>
                  <a:schemeClr val="bg1"/>
                </a:solidFill>
                <a:latin typeface="Kristen ITC" panose="03050502040202030202" pitchFamily="66" charset="0"/>
                <a:ea typeface="Arial Unicode MS" pitchFamily="34" charset="-128"/>
              </a:rPr>
              <a:t>charge</a:t>
            </a:r>
            <a:r>
              <a:rPr lang="en-GB" altLang="en-US" b="1">
                <a:solidFill>
                  <a:srgbClr val="800080"/>
                </a:solidFill>
                <a:latin typeface="Kristen ITC" panose="03050502040202030202" pitchFamily="66" charset="0"/>
                <a:ea typeface="Arial Unicode MS" pitchFamily="34" charset="-128"/>
              </a:rPr>
              <a:t>:</a:t>
            </a:r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Iron ore, haematite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 - often contains sand with iron oxide, Fe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2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3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Limestone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 (calcium carbonate).</a:t>
            </a:r>
          </a:p>
          <a:p>
            <a:pPr>
              <a:spcBef>
                <a:spcPct val="50000"/>
              </a:spcBef>
            </a:pPr>
            <a:r>
              <a:rPr lang="en-GB" altLang="en-US" b="1">
                <a:latin typeface="Kristen ITC" panose="03050502040202030202" pitchFamily="66" charset="0"/>
                <a:cs typeface="Times New Roman" panose="02020603050405020304" pitchFamily="18" charset="0"/>
              </a:rPr>
              <a:t>Coke</a:t>
            </a:r>
            <a:r>
              <a:rPr lang="en-GB" altLang="en-US">
                <a:latin typeface="Kristen ITC" panose="03050502040202030202" pitchFamily="66" charset="0"/>
                <a:cs typeface="Times New Roman" panose="02020603050405020304" pitchFamily="18" charset="0"/>
              </a:rPr>
              <a:t> - mainly carbon</a:t>
            </a:r>
            <a:r>
              <a:rPr lang="en-GB" altLang="en-US"/>
              <a:t> </a:t>
            </a:r>
          </a:p>
          <a:p>
            <a:pPr>
              <a:spcBef>
                <a:spcPct val="50000"/>
              </a:spcBef>
            </a:pPr>
            <a:r>
              <a:rPr lang="en-GB" altLang="en-US">
                <a:latin typeface="Kristen ITC" panose="03050502040202030202" pitchFamily="66" charset="0"/>
                <a:cs typeface="Times New Roman" panose="02020603050405020304" pitchFamily="18" charset="0"/>
              </a:rPr>
              <a:t>The charge is placed a giant chimney called a</a:t>
            </a:r>
            <a:r>
              <a:rPr lang="en-GB" altLang="en-US" b="1">
                <a:solidFill>
                  <a:srgbClr val="800080"/>
                </a:solidFill>
                <a:latin typeface="Kristen ITC" panose="03050502040202030202" pitchFamily="66" charset="0"/>
                <a:cs typeface="Times New Roman" panose="02020603050405020304" pitchFamily="18" charset="0"/>
              </a:rPr>
              <a:t> </a:t>
            </a:r>
            <a:r>
              <a:rPr lang="en-GB" altLang="en-US" b="1">
                <a:solidFill>
                  <a:schemeClr val="bg1"/>
                </a:solidFill>
                <a:latin typeface="Kristen ITC" panose="03050502040202030202" pitchFamily="66" charset="0"/>
                <a:cs typeface="Times New Roman" panose="02020603050405020304" pitchFamily="18" charset="0"/>
              </a:rPr>
              <a:t>blast</a:t>
            </a:r>
            <a:r>
              <a:rPr lang="en-GB" altLang="en-US" b="1">
                <a:solidFill>
                  <a:srgbClr val="800080"/>
                </a:solidFill>
                <a:latin typeface="Kristen ITC" panose="03050502040202030202" pitchFamily="66" charset="0"/>
                <a:cs typeface="Times New Roman" panose="02020603050405020304" pitchFamily="18" charset="0"/>
              </a:rPr>
              <a:t> </a:t>
            </a:r>
            <a:r>
              <a:rPr lang="en-GB" altLang="en-US" b="1">
                <a:solidFill>
                  <a:schemeClr val="bg1"/>
                </a:solidFill>
                <a:latin typeface="Kristen ITC" panose="03050502040202030202" pitchFamily="66" charset="0"/>
                <a:cs typeface="Times New Roman" panose="02020603050405020304" pitchFamily="18" charset="0"/>
              </a:rPr>
              <a:t>furnace</a:t>
            </a:r>
            <a:r>
              <a:rPr lang="en-GB" altLang="en-US">
                <a:latin typeface="Kristen ITC" panose="03050502040202030202" pitchFamily="66" charset="0"/>
                <a:cs typeface="Times New Roman" panose="02020603050405020304" pitchFamily="18" charset="0"/>
              </a:rPr>
              <a:t>. The blast furnace is around 30 metres high and lined with fireproof bricks. Hot air is blasted through the bottom.</a:t>
            </a:r>
            <a:r>
              <a:rPr lang="en-GB" altLang="en-US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18E8E712-46DC-6D7D-4437-160081045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81000"/>
            <a:ext cx="754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000">
                <a:latin typeface="Bauhaus 93" panose="04030905020B02020C02" pitchFamily="82" charset="0"/>
              </a:rPr>
              <a:t>The Method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1C5E2F00-ED05-C4C8-F94F-49AE81E8B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16002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6">
            <a:extLst>
              <a:ext uri="{FF2B5EF4-FFF2-40B4-BE49-F238E27FC236}">
                <a16:creationId xmlns:a16="http://schemas.microsoft.com/office/drawing/2014/main" id="{C45B4751-32D2-A24E-7DC5-4F1935248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0463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125" name="Picture 5">
            <a:extLst>
              <a:ext uri="{FF2B5EF4-FFF2-40B4-BE49-F238E27FC236}">
                <a16:creationId xmlns:a16="http://schemas.microsoft.com/office/drawing/2014/main" id="{E9175D8C-C378-8460-6049-FD535F9B6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8600"/>
            <a:ext cx="1600200" cy="125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35B96149-6C52-0CCC-1DD0-B316E8290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09600"/>
            <a:ext cx="678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3200">
              <a:latin typeface="Bauhaus 93" panose="04030905020B02020C02" pitchFamily="82" charset="0"/>
            </a:endParaRP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EE5C6D96-530A-1E8A-7F90-2FA624579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9050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44C29614-2171-D60E-3C07-E88455BFD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371600"/>
            <a:ext cx="7010400" cy="526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b="1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Oxygen in the air reacts with coke to give carbon dioxide:</a:t>
            </a: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C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(s)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 + O 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2(g) 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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 CO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2(g)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GB" altLang="en-US" baseline="-30000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</a:endParaRPr>
          </a:p>
          <a:p>
            <a:pPr>
              <a:buFontTx/>
              <a:buChar char="•"/>
            </a:pPr>
            <a:r>
              <a:rPr lang="en-GB" altLang="en-US" b="1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The limestone breaks down to form carbon dioxide:</a:t>
            </a:r>
          </a:p>
          <a:p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</a:endParaRPr>
          </a:p>
          <a:p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CaCO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3(s)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 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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 CO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2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 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(g)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 + CaO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(s)</a:t>
            </a:r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  <a:sym typeface="Wingdings" panose="05000000000000000000" pitchFamily="2" charset="2"/>
            </a:endParaRPr>
          </a:p>
          <a:p>
            <a:pPr eaLnBrk="0" hangingPunct="0"/>
            <a:endParaRPr lang="en-GB" altLang="en-US" b="1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  <a:sym typeface="Wingdings" panose="05000000000000000000" pitchFamily="2" charset="2"/>
            </a:endParaRPr>
          </a:p>
          <a:p>
            <a:pPr eaLnBrk="0" hangingPunct="0">
              <a:buFontTx/>
              <a:buChar char="•"/>
            </a:pPr>
            <a:r>
              <a:rPr lang="en-GB" altLang="en-US" b="1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Carbon dioxide produced in 1 + 2 react with more coke to produce carbon monoxide:</a:t>
            </a:r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  <a:sym typeface="Wingdings" panose="05000000000000000000" pitchFamily="2" charset="2"/>
            </a:endParaRPr>
          </a:p>
          <a:p>
            <a:pPr eaLnBrk="0" hangingPunct="0"/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  <a:sym typeface="Wingdings" panose="05000000000000000000" pitchFamily="2" charset="2"/>
            </a:endParaRPr>
          </a:p>
          <a:p>
            <a:pPr eaLnBrk="0" hangingPunct="0"/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CO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2(g)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 + C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(s)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  2CO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(g)</a:t>
            </a:r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  <a:sym typeface="Wingdings" panose="05000000000000000000" pitchFamily="2" charset="2"/>
            </a:endParaRPr>
          </a:p>
          <a:p>
            <a:pPr eaLnBrk="0" hangingPunct="0"/>
            <a:endParaRPr lang="en-GB" altLang="en-US" baseline="-30000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</a:endParaRP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281933ED-A4C8-1A85-3BCA-B1F62261C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52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>
                <a:solidFill>
                  <a:srgbClr val="000000"/>
                </a:solidFill>
                <a:latin typeface="Bauhaus 93" panose="04030905020B02020C02" pitchFamily="82" charset="0"/>
                <a:ea typeface="Arial Unicode MS" pitchFamily="34" charset="-128"/>
              </a:rPr>
              <a:t>Several reactions take place before the iron is finally produced...</a:t>
            </a:r>
            <a:endParaRPr lang="en-GB" altLang="en-US" sz="3200">
              <a:latin typeface="Bauhaus 93" panose="04030905020B02020C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5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7B11252-704F-81C5-B2E6-230B897F7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990600"/>
            <a:ext cx="7924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GB" altLang="en-US" b="1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The carbon monoxide reduces the iron in the ore to give molten iron:</a:t>
            </a:r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</a:endParaRPr>
          </a:p>
          <a:p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</a:endParaRPr>
          </a:p>
          <a:p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3CO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(g)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 + Fe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2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3(s)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 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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 2Fe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(l)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 + 3CO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2(g)</a:t>
            </a:r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  <a:sym typeface="Wingdings" panose="05000000000000000000" pitchFamily="2" charset="2"/>
            </a:endParaRPr>
          </a:p>
          <a:p>
            <a:pPr eaLnBrk="0" hangingPunct="0">
              <a:buFontTx/>
              <a:buChar char="•"/>
            </a:pPr>
            <a:endParaRPr lang="en-GB" altLang="en-US" b="1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  <a:sym typeface="Wingdings" panose="05000000000000000000" pitchFamily="2" charset="2"/>
            </a:endParaRPr>
          </a:p>
          <a:p>
            <a:pPr eaLnBrk="0" hangingPunct="0">
              <a:buFontTx/>
              <a:buChar char="•"/>
            </a:pPr>
            <a:r>
              <a:rPr lang="en-GB" altLang="en-US" b="1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The limestone from 2, reacts with the sand to form slag (calcium silicate):</a:t>
            </a:r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  <a:sym typeface="Wingdings" panose="05000000000000000000" pitchFamily="2" charset="2"/>
            </a:endParaRPr>
          </a:p>
          <a:p>
            <a:pPr eaLnBrk="0" hangingPunct="0"/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  <a:sym typeface="Wingdings" panose="05000000000000000000" pitchFamily="2" charset="2"/>
            </a:endParaRPr>
          </a:p>
          <a:p>
            <a:pPr eaLnBrk="0" hangingPunct="0"/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CaO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(s)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 + SiO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(s)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 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 CaSiO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3(l)</a:t>
            </a:r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  <a:sym typeface="Wingdings" panose="05000000000000000000" pitchFamily="2" charset="2"/>
            </a:endParaRPr>
          </a:p>
          <a:p>
            <a:pPr eaLnBrk="0" hangingPunct="0"/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727A49-5533-FB84-123B-5AB9A4734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371600"/>
            <a:ext cx="78486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Both the slag and iron are drained from the bottom of the furnace.</a:t>
            </a:r>
          </a:p>
          <a:p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</a:endParaRPr>
          </a:p>
          <a:p>
            <a:pPr eaLnBrk="0" hangingPunct="0">
              <a:buFontTx/>
              <a:buChar char="•"/>
            </a:pP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The slag is mainly used to build roads.</a:t>
            </a:r>
          </a:p>
          <a:p>
            <a:pPr eaLnBrk="0" hangingPunct="0">
              <a:buFontTx/>
              <a:buChar char="•"/>
            </a:pPr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</a:endParaRPr>
          </a:p>
          <a:p>
            <a:pPr eaLnBrk="0" hangingPunct="0">
              <a:buFontTx/>
              <a:buChar char="•"/>
            </a:pP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The iron whilst molten is poured into moulds and left to solidify - this is called cast iron and is used to make railings and storage tanks.</a:t>
            </a:r>
          </a:p>
          <a:p>
            <a:pPr eaLnBrk="0" hangingPunct="0">
              <a:buFontTx/>
              <a:buChar char="•"/>
            </a:pPr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</a:endParaRPr>
          </a:p>
          <a:p>
            <a:pPr eaLnBrk="0" hangingPunct="0">
              <a:buFontTx/>
              <a:buChar char="•"/>
            </a:pP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The rest of the iron is used to make steel.</a:t>
            </a:r>
          </a:p>
          <a:p>
            <a:pPr eaLnBrk="0" hangingPunct="0">
              <a:buFontTx/>
              <a:buChar char="•"/>
            </a:pPr>
            <a:endParaRPr lang="en-GB" altLang="en-US">
              <a:latin typeface="Kristen ITC" panose="03050502040202030202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WordArt 3">
            <a:extLst>
              <a:ext uri="{FF2B5EF4-FFF2-40B4-BE49-F238E27FC236}">
                <a16:creationId xmlns:a16="http://schemas.microsoft.com/office/drawing/2014/main" id="{922C6207-FD08-9B45-07EF-AC63C9856D8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" y="2286000"/>
            <a:ext cx="86868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79"/>
              </a:avLst>
            </a:prstTxWarp>
          </a:bodyPr>
          <a:lstStyle/>
          <a:p>
            <a:pPr algn="ctr"/>
            <a:r>
              <a:rPr lang="en-GB" sz="7200" b="1" kern="10" spc="-36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French Script MT" panose="03020402040607040605" pitchFamily="66" charset="0"/>
              </a:rPr>
              <a:t>Thank you for watching!!!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476</Words>
  <Application>Microsoft Office PowerPoint</Application>
  <PresentationFormat>On-screen Show (4:3)</PresentationFormat>
  <Paragraphs>57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Times New Roman</vt:lpstr>
      <vt:lpstr>Kristen ITC</vt:lpstr>
      <vt:lpstr>Bauhaus 93</vt:lpstr>
      <vt:lpstr>Arial Unicode MS</vt:lpstr>
      <vt:lpstr>Wingdings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blast furnace</dc:title>
  <dc:creator>A User</dc:creator>
  <cp:lastModifiedBy>Nayan GRIFFITHS</cp:lastModifiedBy>
  <cp:revision>7</cp:revision>
  <dcterms:created xsi:type="dcterms:W3CDTF">2003-07-01T09:09:28Z</dcterms:created>
  <dcterms:modified xsi:type="dcterms:W3CDTF">2023-05-23T21:00:05Z</dcterms:modified>
</cp:coreProperties>
</file>